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0ED68-6892-402D-ADA4-A9A3A828BD38}" type="datetimeFigureOut">
              <a:rPr lang="en-US" smtClean="0"/>
              <a:pPr/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21EFB-8CA3-4D30-A02B-F802FBCDE0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reyraMe\Documents\diseños PP\D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 Box 3" descr="Papel periódico"/>
          <p:cNvSpPr txBox="1">
            <a:spLocks noChangeArrowheads="1"/>
          </p:cNvSpPr>
          <p:nvPr/>
        </p:nvSpPr>
        <p:spPr bwMode="auto">
          <a:xfrm>
            <a:off x="3962400" y="4096941"/>
            <a:ext cx="3810000" cy="1846659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s-ES_tradnl" sz="4000" dirty="0">
                <a:solidFill>
                  <a:srgbClr val="3399FF"/>
                </a:solidFill>
              </a:rPr>
              <a:t>7 tipos de inteligencias</a:t>
            </a:r>
          </a:p>
          <a:p>
            <a:pPr algn="ctr"/>
            <a:r>
              <a:rPr lang="es-ES_tradnl" sz="2400" dirty="0" smtClean="0">
                <a:solidFill>
                  <a:srgbClr val="3399FF"/>
                </a:solidFill>
              </a:rPr>
              <a:t>H. </a:t>
            </a:r>
            <a:r>
              <a:rPr lang="es-ES_tradnl" sz="2400" dirty="0">
                <a:solidFill>
                  <a:srgbClr val="3399FF"/>
                </a:solidFill>
              </a:rPr>
              <a:t>G</a:t>
            </a:r>
            <a:r>
              <a:rPr lang="es-ES_tradnl" sz="2400" dirty="0" smtClean="0">
                <a:solidFill>
                  <a:srgbClr val="3399FF"/>
                </a:solidFill>
              </a:rPr>
              <a:t>ardner </a:t>
            </a:r>
            <a:endParaRPr lang="es-ES_tradnl" sz="2400" dirty="0">
              <a:solidFill>
                <a:srgbClr val="3399FF"/>
              </a:solidFill>
            </a:endParaRPr>
          </a:p>
          <a:p>
            <a:pPr algn="ctr"/>
            <a:endParaRPr lang="es-ES_tradnl" sz="10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 rot="19385837">
            <a:off x="-496072" y="2847512"/>
            <a:ext cx="9144000" cy="7810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Evangelismo Infantil</a:t>
            </a:r>
            <a:endParaRPr kumimoji="0" lang="en-US" sz="48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3" descr="children of the wor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380139">
            <a:off x="1752576" y="3475196"/>
            <a:ext cx="5867400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026386" y="6457890"/>
            <a:ext cx="1117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/>
              <a:t>M. Ferreyra – DIA</a:t>
            </a:r>
          </a:p>
          <a:p>
            <a:pPr algn="ctr"/>
            <a:r>
              <a:rPr lang="en-US" sz="1000" b="1" dirty="0" smtClean="0"/>
              <a:t>MIPES-EI-003</a:t>
            </a:r>
            <a:endParaRPr lang="en-US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reyraMe\Documents\diseños PP\D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"/>
            <a:ext cx="12954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733800" y="228600"/>
            <a:ext cx="5105400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3200" dirty="0">
                <a:solidFill>
                  <a:srgbClr val="FF0000"/>
                </a:solidFill>
              </a:rPr>
              <a:t>Resumen final</a:t>
            </a:r>
            <a:endParaRPr lang="es-ES_tradnl" sz="1600" dirty="0">
              <a:solidFill>
                <a:srgbClr val="FF0000"/>
              </a:solidFill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114800" y="2480846"/>
            <a:ext cx="4953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b="1" dirty="0">
                <a:latin typeface="Comic Sans MS" pitchFamily="66" charset="0"/>
              </a:rPr>
              <a:t>PROGRAMACI</a:t>
            </a:r>
            <a:r>
              <a:rPr lang="es-AR" b="1" dirty="0">
                <a:latin typeface="Comic Sans MS" pitchFamily="66" charset="0"/>
              </a:rPr>
              <a:t>ÓN </a:t>
            </a:r>
            <a:r>
              <a:rPr lang="es-ES_tradnl" b="1" dirty="0">
                <a:latin typeface="Comic Sans MS" pitchFamily="66" charset="0"/>
              </a:rPr>
              <a:t>VARIADA</a:t>
            </a:r>
            <a:endParaRPr lang="es-ES_tradnl" sz="1400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114800" y="3395246"/>
            <a:ext cx="4953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b="1" dirty="0">
                <a:latin typeface="Comic Sans MS" pitchFamily="66" charset="0"/>
              </a:rPr>
              <a:t>PROGRAMACIÓN CREATIVA</a:t>
            </a:r>
            <a:endParaRPr lang="es-ES_tradnl" sz="1400" dirty="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114800" y="4233446"/>
            <a:ext cx="510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1600" b="1" dirty="0">
                <a:latin typeface="Comic Sans MS" pitchFamily="66" charset="0"/>
              </a:rPr>
              <a:t>PROGRAMACIÓN EQUILIBRADA</a:t>
            </a:r>
            <a:endParaRPr lang="es-ES_tradnl" sz="600" dirty="0"/>
          </a:p>
        </p:txBody>
      </p:sp>
      <p:sp>
        <p:nvSpPr>
          <p:cNvPr id="11" name="Rectangle 10" descr="Gotas de agua"/>
          <p:cNvSpPr>
            <a:spLocks noChangeArrowheads="1"/>
          </p:cNvSpPr>
          <p:nvPr/>
        </p:nvSpPr>
        <p:spPr bwMode="auto">
          <a:xfrm>
            <a:off x="3581400" y="5334000"/>
            <a:ext cx="5105400" cy="9144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dirty="0">
                <a:latin typeface="Comic Sans MS" pitchFamily="66" charset="0"/>
              </a:rPr>
              <a:t>APUNTANDO A LOS DISTINTOS</a:t>
            </a:r>
          </a:p>
          <a:p>
            <a:pPr algn="ctr"/>
            <a:r>
              <a:rPr lang="es-ES_tradnl" sz="2000" b="1" dirty="0">
                <a:latin typeface="Comic Sans MS" pitchFamily="66" charset="0"/>
              </a:rPr>
              <a:t>ESTILOS DE APRENDIZAJE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8" grpId="0" autoUpdateAnimBg="0"/>
      <p:bldP spid="9" grpId="0" autoUpdateAnimBg="0"/>
      <p:bldP spid="10" grpId="0" autoUpdateAnimBg="0"/>
      <p:bldP spid="11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reyraMe\Documents\diseños PP\D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52400" y="3124200"/>
            <a:ext cx="1281113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9600" dirty="0">
                <a:solidFill>
                  <a:srgbClr val="FF0000"/>
                </a:solidFill>
              </a:rPr>
              <a:t>1</a:t>
            </a:r>
            <a:endParaRPr lang="es-ES_tradnl" sz="1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"/>
            <a:ext cx="12954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962400" y="533400"/>
            <a:ext cx="50292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3200" dirty="0">
                <a:solidFill>
                  <a:srgbClr val="FF0000"/>
                </a:solidFill>
              </a:rPr>
              <a:t>CORPORAL-CINÉTICO</a:t>
            </a:r>
            <a:endParaRPr lang="es-ES_tradnl" sz="1600" dirty="0">
              <a:solidFill>
                <a:srgbClr val="FF0000"/>
              </a:solidFill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267200" y="24954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No puede estar quieto.</a:t>
            </a:r>
            <a:endParaRPr lang="es-ES_tradnl" sz="1600" dirty="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267200" y="29526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Se mueven, corren, saltan.</a:t>
            </a:r>
            <a:endParaRPr lang="es-ES_tradnl" sz="1600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267200" y="34098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Gestos Faciales y Manos.</a:t>
            </a:r>
            <a:endParaRPr lang="es-ES_tradnl" sz="1600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267200" y="38670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Son Hiperactivos.</a:t>
            </a:r>
            <a:endParaRPr lang="es-ES_tradnl" sz="1600" dirty="0"/>
          </a:p>
        </p:txBody>
      </p:sp>
      <p:sp>
        <p:nvSpPr>
          <p:cNvPr id="13" name="Rectangle 15" descr="Gotas de agua"/>
          <p:cNvSpPr>
            <a:spLocks noChangeArrowheads="1"/>
          </p:cNvSpPr>
          <p:nvPr/>
        </p:nvSpPr>
        <p:spPr bwMode="auto">
          <a:xfrm>
            <a:off x="3657600" y="5334000"/>
            <a:ext cx="5029200" cy="8382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 dirty="0">
                <a:latin typeface="Comic Sans MS" pitchFamily="66" charset="0"/>
              </a:rPr>
              <a:t>UNA PROGRAMACIÓN</a:t>
            </a:r>
          </a:p>
          <a:p>
            <a:pPr algn="ctr"/>
            <a:r>
              <a:rPr lang="es-ES_tradnl" b="1" dirty="0">
                <a:latin typeface="Comic Sans MS" pitchFamily="66" charset="0"/>
              </a:rPr>
              <a:t>VIVA, CON MUCHO MOVIMIENTO.</a:t>
            </a:r>
            <a:endParaRPr lang="es-ES_tradnl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reyraMe\Documents\diseños PP\D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52400" y="3124200"/>
            <a:ext cx="12811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9600" dirty="0" smtClean="0">
                <a:solidFill>
                  <a:srgbClr val="FF0000"/>
                </a:solidFill>
              </a:rPr>
              <a:t>2</a:t>
            </a:r>
            <a:endParaRPr lang="es-ES_tradnl" sz="1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"/>
            <a:ext cx="12954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3886200" y="381000"/>
            <a:ext cx="49530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3200" dirty="0">
                <a:solidFill>
                  <a:srgbClr val="FF0000"/>
                </a:solidFill>
              </a:rPr>
              <a:t>INTERPERSONAL</a:t>
            </a:r>
            <a:endParaRPr lang="es-ES_tradnl" sz="1600" dirty="0">
              <a:solidFill>
                <a:srgbClr val="FF0000"/>
              </a:solidFill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4191000" y="1962090"/>
            <a:ext cx="4572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Piensa en Ideas para Otros.</a:t>
            </a:r>
            <a:endParaRPr lang="es-ES_tradnl" sz="1600" dirty="0"/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4191000" y="2419290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Le interesan los Sentimientos de Otros.</a:t>
            </a:r>
            <a:endParaRPr lang="es-ES_tradnl" sz="1600" dirty="0"/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4191000" y="33336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Les Gustan Guiar.</a:t>
            </a:r>
            <a:endParaRPr lang="es-ES_tradnl" sz="1600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4191000" y="37908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Organizan.</a:t>
            </a:r>
            <a:endParaRPr lang="es-ES_tradnl" sz="1600"/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4191000" y="42480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Trabajan con Otros.</a:t>
            </a:r>
            <a:endParaRPr lang="es-ES_tradnl" sz="1600"/>
          </a:p>
        </p:txBody>
      </p:sp>
      <p:sp>
        <p:nvSpPr>
          <p:cNvPr id="20" name="Rectangle 15" descr="Gotas de agua"/>
          <p:cNvSpPr>
            <a:spLocks noChangeArrowheads="1"/>
          </p:cNvSpPr>
          <p:nvPr/>
        </p:nvSpPr>
        <p:spPr bwMode="auto">
          <a:xfrm>
            <a:off x="3733800" y="5257800"/>
            <a:ext cx="5105400" cy="9144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dirty="0">
                <a:latin typeface="Comic Sans MS" pitchFamily="66" charset="0"/>
              </a:rPr>
              <a:t>PARTICIPACION EN PROG. ESP.,</a:t>
            </a:r>
          </a:p>
          <a:p>
            <a:pPr algn="ctr"/>
            <a:r>
              <a:rPr lang="es-ES_tradnl" sz="2000" b="1" dirty="0" smtClean="0">
                <a:latin typeface="Comic Sans MS" pitchFamily="66" charset="0"/>
              </a:rPr>
              <a:t>Y </a:t>
            </a:r>
            <a:r>
              <a:rPr lang="es-ES_tradnl" sz="2000" b="1" dirty="0">
                <a:latin typeface="Comic Sans MS" pitchFamily="66" charset="0"/>
              </a:rPr>
              <a:t>PLANES MISIONEROS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 autoUpdateAnimBg="0"/>
      <p:bldP spid="15" grpId="0" autoUpdateAnimBg="0"/>
      <p:bldP spid="16" grpId="0" autoUpdateAnimBg="0"/>
      <p:bldP spid="17" grpId="0" autoUpdateAnimBg="0"/>
      <p:bldP spid="18" grpId="0" autoUpdateAnimBg="0"/>
      <p:bldP spid="19" grpId="0" autoUpdateAnimBg="0"/>
      <p:bldP spid="2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reyraMe\Documents\diseños PP\D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52400" y="3124200"/>
            <a:ext cx="12811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9600" dirty="0">
                <a:solidFill>
                  <a:srgbClr val="FF0000"/>
                </a:solidFill>
              </a:rPr>
              <a:t>3</a:t>
            </a:r>
            <a:endParaRPr lang="es-ES_tradnl" sz="1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"/>
            <a:ext cx="12954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886200" y="533400"/>
            <a:ext cx="4953000" cy="609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3200" dirty="0">
                <a:solidFill>
                  <a:srgbClr val="FF0000"/>
                </a:solidFill>
              </a:rPr>
              <a:t>LÓGICO-MATEMÁTICO</a:t>
            </a:r>
            <a:endParaRPr lang="es-ES_tradnl" sz="1600" dirty="0">
              <a:solidFill>
                <a:srgbClr val="FF00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267200" y="22668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Les gusta Razonar.</a:t>
            </a:r>
            <a:endParaRPr lang="es-ES_tradnl" sz="2000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267200" y="27240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Dan la Idea de Rudos.</a:t>
            </a:r>
            <a:endParaRPr lang="es-ES_tradnl" sz="200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267200" y="31812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Desean conocer el Por Qué</a:t>
            </a:r>
            <a:endParaRPr lang="es-ES_tradnl" sz="2000"/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4267200" y="36384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Les Gusta Preguntar.</a:t>
            </a:r>
            <a:endParaRPr lang="es-ES_tradnl" sz="200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4267200" y="40956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Les Gusta Resolver Problemas.</a:t>
            </a:r>
            <a:endParaRPr lang="es-ES_tradnl" sz="2000"/>
          </a:p>
        </p:txBody>
      </p:sp>
      <p:sp>
        <p:nvSpPr>
          <p:cNvPr id="13" name="Rectangle 15" descr="Gotas de agua"/>
          <p:cNvSpPr>
            <a:spLocks noChangeArrowheads="1"/>
          </p:cNvSpPr>
          <p:nvPr/>
        </p:nvSpPr>
        <p:spPr bwMode="auto">
          <a:xfrm>
            <a:off x="3657600" y="5334000"/>
            <a:ext cx="5105400" cy="9144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dirty="0">
                <a:latin typeface="Comic Sans MS" pitchFamily="66" charset="0"/>
              </a:rPr>
              <a:t>PREGUNTAS ESTIMULANTES Y</a:t>
            </a:r>
          </a:p>
          <a:p>
            <a:pPr algn="ctr"/>
            <a:r>
              <a:rPr lang="es-ES_tradnl" sz="2000" b="1" dirty="0">
                <a:latin typeface="Comic Sans MS" pitchFamily="66" charset="0"/>
              </a:rPr>
              <a:t>SITUACIONES A RESOLVER.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reyraMe\Documents\diseños PP\D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52400" y="3124200"/>
            <a:ext cx="12811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9600" dirty="0">
                <a:solidFill>
                  <a:srgbClr val="FF0000"/>
                </a:solidFill>
              </a:rPr>
              <a:t>4</a:t>
            </a:r>
            <a:endParaRPr lang="es-ES_tradnl" sz="1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"/>
            <a:ext cx="12954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886200" y="457200"/>
            <a:ext cx="495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3200" dirty="0">
                <a:solidFill>
                  <a:srgbClr val="FF0000"/>
                </a:solidFill>
              </a:rPr>
              <a:t>INTRAPERSONAL</a:t>
            </a:r>
            <a:endParaRPr lang="es-ES_tradnl" sz="1600" dirty="0">
              <a:solidFill>
                <a:srgbClr val="FF00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038600" y="190500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Son Tranquilos.</a:t>
            </a:r>
            <a:endParaRPr lang="es-ES_tradnl" sz="1600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038600" y="236220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Generalmente Tímidos.</a:t>
            </a:r>
            <a:endParaRPr lang="es-ES_tradnl" sz="160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038600" y="2819400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Tienen las respuestas pero prefieren no compartirlas.</a:t>
            </a:r>
            <a:endParaRPr lang="es-ES_tradnl" sz="1600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4038600" y="3733800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Pueden dejar de Asistir si se les exige actividades en público.</a:t>
            </a:r>
            <a:endParaRPr lang="es-ES_tradnl" sz="1600"/>
          </a:p>
        </p:txBody>
      </p:sp>
      <p:sp>
        <p:nvSpPr>
          <p:cNvPr id="12" name="Rectangle 15" descr="Gotas de agua"/>
          <p:cNvSpPr>
            <a:spLocks noChangeArrowheads="1"/>
          </p:cNvSpPr>
          <p:nvPr/>
        </p:nvSpPr>
        <p:spPr bwMode="auto">
          <a:xfrm>
            <a:off x="3733800" y="5715000"/>
            <a:ext cx="5105400" cy="9144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>
                <a:latin typeface="Comic Sans MS" pitchFamily="66" charset="0"/>
              </a:rPr>
              <a:t>PROYECTOS Y ACTIVIDADES </a:t>
            </a:r>
          </a:p>
          <a:p>
            <a:pPr algn="ctr"/>
            <a:r>
              <a:rPr lang="es-ES_tradnl" sz="2000" b="1">
                <a:latin typeface="Comic Sans MS" pitchFamily="66" charset="0"/>
              </a:rPr>
              <a:t>PARA ELLOS SOLOS. AUTOESTIMA</a:t>
            </a:r>
            <a:endParaRPr lang="es-ES_tradnl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4038600" y="4572000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Generalmente de Autoestima baja.</a:t>
            </a:r>
            <a:endParaRPr lang="es-ES_tradnl" sz="1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nimBg="1" autoUpdateAnimBg="0"/>
      <p:bldP spid="1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reyraMe\Documents\diseños PP\D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52400" y="3124200"/>
            <a:ext cx="12811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9600" dirty="0">
                <a:solidFill>
                  <a:srgbClr val="FF0000"/>
                </a:solidFill>
              </a:rPr>
              <a:t>5</a:t>
            </a:r>
            <a:endParaRPr lang="es-ES_tradnl" sz="1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"/>
            <a:ext cx="12954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038600" y="533400"/>
            <a:ext cx="4800600" cy="609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3200" dirty="0">
                <a:solidFill>
                  <a:srgbClr val="FF0000"/>
                </a:solidFill>
              </a:rPr>
              <a:t>MUSICAL-RÍTMICO</a:t>
            </a:r>
            <a:endParaRPr lang="es-ES_tradnl" sz="1600" dirty="0">
              <a:solidFill>
                <a:srgbClr val="FF00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191000" y="23430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Aman </a:t>
            </a:r>
            <a:r>
              <a:rPr lang="es-ES_tradnl" sz="2000" b="1" dirty="0" smtClean="0">
                <a:latin typeface="Comic Sans MS" pitchFamily="66" charset="0"/>
              </a:rPr>
              <a:t>la </a:t>
            </a:r>
            <a:r>
              <a:rPr lang="es-ES_tradnl" sz="2000" b="1" dirty="0">
                <a:latin typeface="Comic Sans MS" pitchFamily="66" charset="0"/>
              </a:rPr>
              <a:t>Música.</a:t>
            </a:r>
            <a:endParaRPr lang="es-ES_tradnl" sz="2000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191000" y="28002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Aprenden todos los cantos.</a:t>
            </a:r>
            <a:endParaRPr lang="es-ES_tradnl" sz="2000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4191000" y="3257490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Les gusta mucho el Servicio de Cantos.</a:t>
            </a:r>
            <a:endParaRPr lang="es-ES_tradnl" sz="200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4191000" y="41718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Cantan fuerte y seguros.</a:t>
            </a:r>
            <a:endParaRPr lang="es-ES_tradnl" sz="2000"/>
          </a:p>
        </p:txBody>
      </p:sp>
      <p:sp>
        <p:nvSpPr>
          <p:cNvPr id="12" name="Rectangle 15" descr="Gotas de agua"/>
          <p:cNvSpPr>
            <a:spLocks noChangeArrowheads="1"/>
          </p:cNvSpPr>
          <p:nvPr/>
        </p:nvSpPr>
        <p:spPr bwMode="auto">
          <a:xfrm>
            <a:off x="3733800" y="5334000"/>
            <a:ext cx="5105400" cy="9144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>
                <a:latin typeface="Comic Sans MS" pitchFamily="66" charset="0"/>
              </a:rPr>
              <a:t>DIRIGIR SERVICIOS DE CANTOS,</a:t>
            </a:r>
          </a:p>
          <a:p>
            <a:pPr algn="ctr"/>
            <a:r>
              <a:rPr lang="es-ES_tradnl" sz="2000" b="1">
                <a:latin typeface="Comic Sans MS" pitchFamily="66" charset="0"/>
              </a:rPr>
              <a:t>PARTES ESPECIALES, PROY. MIS.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reyraMe\Documents\diseños PP\D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52400" y="3124200"/>
            <a:ext cx="12811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9600" dirty="0">
                <a:solidFill>
                  <a:srgbClr val="FF0000"/>
                </a:solidFill>
              </a:rPr>
              <a:t>6</a:t>
            </a:r>
            <a:endParaRPr lang="es-ES_tradnl" sz="1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"/>
            <a:ext cx="12954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1030"/>
          <p:cNvSpPr>
            <a:spLocks noChangeArrowheads="1"/>
          </p:cNvSpPr>
          <p:nvPr/>
        </p:nvSpPr>
        <p:spPr bwMode="auto">
          <a:xfrm>
            <a:off x="4038600" y="457200"/>
            <a:ext cx="48006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3200" dirty="0">
                <a:solidFill>
                  <a:srgbClr val="FF0000"/>
                </a:solidFill>
              </a:rPr>
              <a:t>VERBAL-LINGUÍSTICO</a:t>
            </a:r>
            <a:endParaRPr lang="es-ES_tradnl" sz="1600" dirty="0">
              <a:solidFill>
                <a:srgbClr val="FF0000"/>
              </a:solidFill>
            </a:endParaRPr>
          </a:p>
        </p:txBody>
      </p:sp>
      <p:sp>
        <p:nvSpPr>
          <p:cNvPr id="8" name="Text Box 1032"/>
          <p:cNvSpPr txBox="1">
            <a:spLocks noChangeArrowheads="1"/>
          </p:cNvSpPr>
          <p:nvPr/>
        </p:nvSpPr>
        <p:spPr bwMode="auto">
          <a:xfrm>
            <a:off x="4191000" y="167640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El mas fácil de complacer.</a:t>
            </a:r>
            <a:endParaRPr lang="es-ES_tradnl" sz="2000" dirty="0"/>
          </a:p>
        </p:txBody>
      </p:sp>
      <p:sp>
        <p:nvSpPr>
          <p:cNvPr id="9" name="Text Box 1033"/>
          <p:cNvSpPr txBox="1">
            <a:spLocks noChangeArrowheads="1"/>
          </p:cNvSpPr>
          <p:nvPr/>
        </p:nvSpPr>
        <p:spPr bwMode="auto">
          <a:xfrm>
            <a:off x="4191000" y="213360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Siempre prestan atención.</a:t>
            </a:r>
            <a:endParaRPr lang="es-ES_tradnl" sz="2000"/>
          </a:p>
        </p:txBody>
      </p:sp>
      <p:sp>
        <p:nvSpPr>
          <p:cNvPr id="10" name="Text Box 1034"/>
          <p:cNvSpPr txBox="1">
            <a:spLocks noChangeArrowheads="1"/>
          </p:cNvSpPr>
          <p:nvPr/>
        </p:nvSpPr>
        <p:spPr bwMode="auto">
          <a:xfrm>
            <a:off x="4191000" y="259080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Dependen de cada Palabra.</a:t>
            </a:r>
            <a:endParaRPr lang="es-ES_tradnl" sz="2000"/>
          </a:p>
        </p:txBody>
      </p:sp>
      <p:sp>
        <p:nvSpPr>
          <p:cNvPr id="11" name="Text Box 1035"/>
          <p:cNvSpPr txBox="1">
            <a:spLocks noChangeArrowheads="1"/>
          </p:cNvSpPr>
          <p:nvPr/>
        </p:nvSpPr>
        <p:spPr bwMode="auto">
          <a:xfrm>
            <a:off x="4191000" y="304800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Saben las Respuestas.</a:t>
            </a:r>
            <a:endParaRPr lang="es-ES_tradnl" sz="2000"/>
          </a:p>
        </p:txBody>
      </p:sp>
      <p:sp>
        <p:nvSpPr>
          <p:cNvPr id="12" name="Text Box 1036"/>
          <p:cNvSpPr txBox="1">
            <a:spLocks noChangeArrowheads="1"/>
          </p:cNvSpPr>
          <p:nvPr/>
        </p:nvSpPr>
        <p:spPr bwMode="auto">
          <a:xfrm>
            <a:off x="4191000" y="3505200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Desean participar de todas las discusiones.</a:t>
            </a:r>
            <a:endParaRPr lang="es-ES_tradnl" sz="2000"/>
          </a:p>
        </p:txBody>
      </p:sp>
      <p:sp>
        <p:nvSpPr>
          <p:cNvPr id="13" name="Text Box 1038"/>
          <p:cNvSpPr txBox="1">
            <a:spLocks noChangeArrowheads="1"/>
          </p:cNvSpPr>
          <p:nvPr/>
        </p:nvSpPr>
        <p:spPr bwMode="auto">
          <a:xfrm>
            <a:off x="4191000" y="441960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Parecen mas inteligentes.</a:t>
            </a:r>
            <a:endParaRPr lang="es-ES_tradnl" sz="2000" dirty="0"/>
          </a:p>
        </p:txBody>
      </p:sp>
      <p:sp>
        <p:nvSpPr>
          <p:cNvPr id="14" name="Rectangle 1039" descr="Gotas de agua"/>
          <p:cNvSpPr>
            <a:spLocks noChangeArrowheads="1"/>
          </p:cNvSpPr>
          <p:nvPr/>
        </p:nvSpPr>
        <p:spPr bwMode="auto">
          <a:xfrm>
            <a:off x="3657600" y="5486400"/>
            <a:ext cx="5105400" cy="9144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000" b="1" dirty="0">
                <a:latin typeface="Comic Sans MS" pitchFamily="66" charset="0"/>
              </a:rPr>
              <a:t>CASI CADA PROGRAMA LOS</a:t>
            </a:r>
          </a:p>
          <a:p>
            <a:pPr algn="ctr"/>
            <a:r>
              <a:rPr lang="es-ES_tradnl" sz="2000" b="1" dirty="0">
                <a:latin typeface="Comic Sans MS" pitchFamily="66" charset="0"/>
              </a:rPr>
              <a:t>SATISFACE COMPLETAMENTE</a:t>
            </a:r>
            <a:endParaRPr lang="es-ES_tradnl" dirty="0"/>
          </a:p>
        </p:txBody>
      </p:sp>
      <p:sp>
        <p:nvSpPr>
          <p:cNvPr id="15" name="Text Box 1040"/>
          <p:cNvSpPr txBox="1">
            <a:spLocks noChangeArrowheads="1"/>
          </p:cNvSpPr>
          <p:nvPr/>
        </p:nvSpPr>
        <p:spPr bwMode="auto">
          <a:xfrm>
            <a:off x="4191000" y="487680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Gustan de Leer, etc.</a:t>
            </a:r>
            <a:endParaRPr lang="es-ES_tradnl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nimBg="1" autoUpdateAnimBg="0"/>
      <p:bldP spid="1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reyraMe\Documents\diseños PP\D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52400" y="3124200"/>
            <a:ext cx="12811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9600" dirty="0">
                <a:solidFill>
                  <a:srgbClr val="FF0000"/>
                </a:solidFill>
              </a:rPr>
              <a:t>7</a:t>
            </a:r>
            <a:endParaRPr lang="es-ES_tradnl" sz="1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"/>
            <a:ext cx="12954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886200" y="457200"/>
            <a:ext cx="49530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3200" dirty="0">
                <a:solidFill>
                  <a:srgbClr val="FF0000"/>
                </a:solidFill>
              </a:rPr>
              <a:t>VISUAL-ESPACIAL</a:t>
            </a:r>
            <a:endParaRPr lang="es-ES_tradnl" sz="1600" dirty="0">
              <a:solidFill>
                <a:srgbClr val="FF0000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191000" y="2343090"/>
            <a:ext cx="4495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 dirty="0">
                <a:latin typeface="Comic Sans MS" pitchFamily="66" charset="0"/>
              </a:rPr>
              <a:t>Gustan de Imágenes,  Cuadros y Objetos.</a:t>
            </a:r>
            <a:endParaRPr lang="es-ES_tradnl" sz="2000" dirty="0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191000" y="32574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Gustan de todo lo Artístico.</a:t>
            </a:r>
            <a:endParaRPr lang="es-ES_tradnl" sz="2000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191000" y="3714690"/>
            <a:ext cx="449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 b="1">
                <a:latin typeface="Comic Sans MS" pitchFamily="66" charset="0"/>
              </a:rPr>
              <a:t>Aprecian un aula bien decorada.</a:t>
            </a:r>
            <a:endParaRPr lang="es-ES_tradnl" sz="2000"/>
          </a:p>
        </p:txBody>
      </p:sp>
      <p:sp>
        <p:nvSpPr>
          <p:cNvPr id="11" name="Rectangle 15" descr="Gotas de agua"/>
          <p:cNvSpPr>
            <a:spLocks noChangeArrowheads="1"/>
          </p:cNvSpPr>
          <p:nvPr/>
        </p:nvSpPr>
        <p:spPr bwMode="auto">
          <a:xfrm>
            <a:off x="3352800" y="5181600"/>
            <a:ext cx="5486400" cy="914400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 dirty="0">
                <a:latin typeface="Comic Sans MS" pitchFamily="66" charset="0"/>
              </a:rPr>
              <a:t>USAR ILUSTRACIONES PROFUSAS:</a:t>
            </a:r>
          </a:p>
          <a:p>
            <a:pPr algn="ctr"/>
            <a:r>
              <a:rPr lang="es-ES_tradnl" b="1" dirty="0">
                <a:latin typeface="Comic Sans MS" pitchFamily="66" charset="0"/>
              </a:rPr>
              <a:t>LAMINAS, VIDEOS, </a:t>
            </a:r>
            <a:r>
              <a:rPr lang="es-ES_tradnl" b="1" dirty="0" smtClean="0">
                <a:latin typeface="Comic Sans MS" pitchFamily="66" charset="0"/>
              </a:rPr>
              <a:t>AYUDA AUDIO-VISUAL</a:t>
            </a:r>
            <a:endParaRPr lang="es-ES_tradnl" b="1" dirty="0">
              <a:latin typeface="Comic Sans MS" pitchFamily="66" charset="0"/>
            </a:endParaRPr>
          </a:p>
          <a:p>
            <a:pPr algn="ctr"/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8" grpId="0" autoUpdateAnimBg="0"/>
      <p:bldP spid="9" grpId="0" autoUpdateAnimBg="0"/>
      <p:bldP spid="10" grpId="0" autoUpdateAnimBg="0"/>
      <p:bldP spid="11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reyraMe\Documents\diseños PP\DI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"/>
            <a:ext cx="1295400" cy="129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048000" y="609600"/>
            <a:ext cx="5105400" cy="4572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3600" dirty="0">
                <a:solidFill>
                  <a:srgbClr val="FF0000"/>
                </a:solidFill>
              </a:rPr>
              <a:t>R</a:t>
            </a:r>
            <a:r>
              <a:rPr lang="es-ES_tradnl" sz="3600" dirty="0" smtClean="0">
                <a:solidFill>
                  <a:srgbClr val="FF0000"/>
                </a:solidFill>
              </a:rPr>
              <a:t>esumen</a:t>
            </a:r>
            <a:endParaRPr lang="es-ES_tradnl" dirty="0">
              <a:solidFill>
                <a:srgbClr val="FF0000"/>
              </a:solidFill>
            </a:endParaRPr>
          </a:p>
        </p:txBody>
      </p:sp>
      <p:sp>
        <p:nvSpPr>
          <p:cNvPr id="8" name="Rectangle 10" descr="Gotas de agua"/>
          <p:cNvSpPr>
            <a:spLocks noChangeArrowheads="1"/>
          </p:cNvSpPr>
          <p:nvPr/>
        </p:nvSpPr>
        <p:spPr bwMode="auto">
          <a:xfrm>
            <a:off x="2286000" y="5715000"/>
            <a:ext cx="5105400" cy="7191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1600" b="1" dirty="0">
                <a:solidFill>
                  <a:srgbClr val="FF0000"/>
                </a:solidFill>
                <a:latin typeface="Comic Sans MS" pitchFamily="66" charset="0"/>
              </a:rPr>
              <a:t>7</a:t>
            </a:r>
            <a:r>
              <a:rPr lang="es-ES_tradnl" sz="1600" b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s-ES_tradnl" sz="1600" b="1" dirty="0" smtClean="0">
                <a:latin typeface="Comic Sans MS" pitchFamily="66" charset="0"/>
              </a:rPr>
              <a:t>  </a:t>
            </a:r>
            <a:r>
              <a:rPr lang="es-ES_tradnl" sz="1600" b="1" dirty="0">
                <a:latin typeface="Comic Sans MS" pitchFamily="66" charset="0"/>
              </a:rPr>
              <a:t>USAR ILUSTRACIONES PROFUSAS:</a:t>
            </a:r>
          </a:p>
          <a:p>
            <a:pPr algn="ctr"/>
            <a:r>
              <a:rPr lang="es-ES_tradnl" sz="1600" b="1" dirty="0">
                <a:latin typeface="Comic Sans MS" pitchFamily="66" charset="0"/>
              </a:rPr>
              <a:t>LAMINAS, VIDEOS, </a:t>
            </a:r>
            <a:r>
              <a:rPr lang="es-ES_tradnl" sz="1600" b="1" dirty="0" smtClean="0">
                <a:latin typeface="Comic Sans MS" pitchFamily="66" charset="0"/>
              </a:rPr>
              <a:t>AYUDA AUDIO-VISUAL.</a:t>
            </a:r>
            <a:endParaRPr lang="es-ES_tradnl" sz="1600" b="1" dirty="0">
              <a:latin typeface="Comic Sans MS" pitchFamily="66" charset="0"/>
            </a:endParaRPr>
          </a:p>
          <a:p>
            <a:pPr algn="ctr"/>
            <a:endParaRPr lang="es-ES_tradnl" sz="700" dirty="0"/>
          </a:p>
        </p:txBody>
      </p:sp>
      <p:sp>
        <p:nvSpPr>
          <p:cNvPr id="9" name="Rectangle 12" descr="Gotas de agua"/>
          <p:cNvSpPr>
            <a:spLocks noChangeArrowheads="1"/>
          </p:cNvSpPr>
          <p:nvPr/>
        </p:nvSpPr>
        <p:spPr bwMode="auto">
          <a:xfrm>
            <a:off x="3886200" y="1414462"/>
            <a:ext cx="5105400" cy="7191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1600" b="1" dirty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es-ES_tradnl" sz="1600" b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s-ES_tradnl" sz="1600" b="1" dirty="0" smtClean="0">
                <a:latin typeface="Comic Sans MS" pitchFamily="66" charset="0"/>
              </a:rPr>
              <a:t>  </a:t>
            </a:r>
            <a:r>
              <a:rPr lang="es-ES_tradnl" sz="1600" b="1" dirty="0">
                <a:latin typeface="Comic Sans MS" pitchFamily="66" charset="0"/>
              </a:rPr>
              <a:t>UNA PROGRAMACIÓN</a:t>
            </a:r>
          </a:p>
          <a:p>
            <a:pPr algn="ctr"/>
            <a:r>
              <a:rPr lang="es-ES_tradnl" sz="1600" b="1" dirty="0">
                <a:latin typeface="Comic Sans MS" pitchFamily="66" charset="0"/>
              </a:rPr>
              <a:t>VIVA, CON MUCHO MOVIMIENTO.</a:t>
            </a:r>
            <a:endParaRPr lang="es-ES_tradnl" sz="700" dirty="0"/>
          </a:p>
        </p:txBody>
      </p:sp>
      <p:sp>
        <p:nvSpPr>
          <p:cNvPr id="10" name="Rectangle 14" descr="Gotas de agua"/>
          <p:cNvSpPr>
            <a:spLocks noChangeArrowheads="1"/>
          </p:cNvSpPr>
          <p:nvPr/>
        </p:nvSpPr>
        <p:spPr bwMode="auto">
          <a:xfrm>
            <a:off x="3886200" y="2176462"/>
            <a:ext cx="5105400" cy="7191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1600" b="1" dirty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es-ES_tradnl" sz="1600" b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s-ES_tradnl" sz="1600" b="1" dirty="0" smtClean="0">
                <a:latin typeface="Comic Sans MS" pitchFamily="66" charset="0"/>
              </a:rPr>
              <a:t> </a:t>
            </a:r>
            <a:r>
              <a:rPr lang="es-ES_tradnl" sz="1600" b="1" dirty="0">
                <a:latin typeface="Comic Sans MS" pitchFamily="66" charset="0"/>
              </a:rPr>
              <a:t>PARTICIPACION EN PROG. </a:t>
            </a:r>
            <a:r>
              <a:rPr lang="es-ES_tradnl" sz="1600" b="1" dirty="0" smtClean="0">
                <a:latin typeface="Comic Sans MS" pitchFamily="66" charset="0"/>
              </a:rPr>
              <a:t>ESP. </a:t>
            </a:r>
          </a:p>
          <a:p>
            <a:pPr algn="ctr"/>
            <a:r>
              <a:rPr lang="es-ES_tradnl" sz="1600" b="1" dirty="0" smtClean="0">
                <a:latin typeface="Comic Sans MS" pitchFamily="66" charset="0"/>
              </a:rPr>
              <a:t>Y </a:t>
            </a:r>
            <a:r>
              <a:rPr lang="es-ES_tradnl" sz="1600" b="1" dirty="0">
                <a:latin typeface="Comic Sans MS" pitchFamily="66" charset="0"/>
              </a:rPr>
              <a:t>PLANES MISIONEROS</a:t>
            </a:r>
            <a:endParaRPr lang="es-ES_tradnl" sz="700" dirty="0"/>
          </a:p>
        </p:txBody>
      </p:sp>
      <p:sp>
        <p:nvSpPr>
          <p:cNvPr id="11" name="Rectangle 16" descr="Gotas de agua"/>
          <p:cNvSpPr>
            <a:spLocks noChangeArrowheads="1"/>
          </p:cNvSpPr>
          <p:nvPr/>
        </p:nvSpPr>
        <p:spPr bwMode="auto">
          <a:xfrm>
            <a:off x="3886200" y="2938462"/>
            <a:ext cx="5105400" cy="7191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1600" b="1" dirty="0">
                <a:solidFill>
                  <a:srgbClr val="FF0000"/>
                </a:solidFill>
                <a:latin typeface="Comic Sans MS" pitchFamily="66" charset="0"/>
              </a:rPr>
              <a:t>3</a:t>
            </a:r>
            <a:r>
              <a:rPr lang="es-ES_tradnl" sz="1600" b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s-ES_tradnl" sz="1600" b="1" dirty="0" smtClean="0">
                <a:latin typeface="Comic Sans MS" pitchFamily="66" charset="0"/>
              </a:rPr>
              <a:t>  </a:t>
            </a:r>
            <a:r>
              <a:rPr lang="es-ES_tradnl" sz="1600" b="1" dirty="0">
                <a:latin typeface="Comic Sans MS" pitchFamily="66" charset="0"/>
              </a:rPr>
              <a:t>PREGUNTAS ESTIMULANTES Y</a:t>
            </a:r>
          </a:p>
          <a:p>
            <a:pPr algn="ctr"/>
            <a:r>
              <a:rPr lang="es-ES_tradnl" sz="1600" b="1" dirty="0">
                <a:latin typeface="Comic Sans MS" pitchFamily="66" charset="0"/>
              </a:rPr>
              <a:t>SITUACIONES A RESOLVER.</a:t>
            </a:r>
            <a:endParaRPr lang="es-ES_tradnl" sz="700" dirty="0"/>
          </a:p>
        </p:txBody>
      </p:sp>
      <p:sp>
        <p:nvSpPr>
          <p:cNvPr id="12" name="Rectangle 18" descr="Gotas de agua"/>
          <p:cNvSpPr>
            <a:spLocks noChangeArrowheads="1"/>
          </p:cNvSpPr>
          <p:nvPr/>
        </p:nvSpPr>
        <p:spPr bwMode="auto">
          <a:xfrm>
            <a:off x="76200" y="3929062"/>
            <a:ext cx="5105400" cy="7191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1600" b="1" dirty="0">
                <a:solidFill>
                  <a:srgbClr val="FF0000"/>
                </a:solidFill>
                <a:latin typeface="Comic Sans MS" pitchFamily="66" charset="0"/>
              </a:rPr>
              <a:t>4</a:t>
            </a:r>
            <a:r>
              <a:rPr lang="es-ES_tradnl" sz="1600" b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s-ES_tradnl" sz="1600" b="1" dirty="0" smtClean="0">
                <a:latin typeface="Comic Sans MS" pitchFamily="66" charset="0"/>
              </a:rPr>
              <a:t>  </a:t>
            </a:r>
            <a:r>
              <a:rPr lang="es-ES_tradnl" sz="1600" b="1" dirty="0">
                <a:latin typeface="Comic Sans MS" pitchFamily="66" charset="0"/>
              </a:rPr>
              <a:t>PROYECTOS Y ACTIVIDADES </a:t>
            </a:r>
          </a:p>
          <a:p>
            <a:pPr algn="ctr"/>
            <a:r>
              <a:rPr lang="es-ES_tradnl" sz="1600" b="1" dirty="0">
                <a:latin typeface="Comic Sans MS" pitchFamily="66" charset="0"/>
              </a:rPr>
              <a:t>PARA ELLOS SOLOS. AUTOESTIMA</a:t>
            </a:r>
            <a:endParaRPr lang="es-ES_tradnl" sz="700" dirty="0"/>
          </a:p>
        </p:txBody>
      </p:sp>
      <p:sp>
        <p:nvSpPr>
          <p:cNvPr id="13" name="Rectangle 20" descr="Gotas de agua"/>
          <p:cNvSpPr>
            <a:spLocks noChangeArrowheads="1"/>
          </p:cNvSpPr>
          <p:nvPr/>
        </p:nvSpPr>
        <p:spPr bwMode="auto">
          <a:xfrm>
            <a:off x="4114800" y="3929062"/>
            <a:ext cx="5105400" cy="7191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1600" b="1" dirty="0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es-ES_tradnl" sz="1600" b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s-ES_tradnl" sz="1600" b="1" dirty="0" smtClean="0">
                <a:latin typeface="Comic Sans MS" pitchFamily="66" charset="0"/>
              </a:rPr>
              <a:t>  </a:t>
            </a:r>
            <a:r>
              <a:rPr lang="es-ES_tradnl" sz="1600" b="1" dirty="0">
                <a:latin typeface="Comic Sans MS" pitchFamily="66" charset="0"/>
              </a:rPr>
              <a:t>DIRIGIR SERVICIOS DE CANTOS,</a:t>
            </a:r>
          </a:p>
          <a:p>
            <a:pPr algn="ctr"/>
            <a:r>
              <a:rPr lang="es-ES_tradnl" sz="1600" b="1" dirty="0">
                <a:latin typeface="Comic Sans MS" pitchFamily="66" charset="0"/>
              </a:rPr>
              <a:t>PARTES ESPECIALES, PROY. MIS.</a:t>
            </a:r>
            <a:endParaRPr lang="es-ES_tradnl" sz="700" dirty="0"/>
          </a:p>
        </p:txBody>
      </p:sp>
      <p:sp>
        <p:nvSpPr>
          <p:cNvPr id="14" name="Rectangle 21" descr="Gotas de agua"/>
          <p:cNvSpPr>
            <a:spLocks noChangeArrowheads="1"/>
          </p:cNvSpPr>
          <p:nvPr/>
        </p:nvSpPr>
        <p:spPr bwMode="auto">
          <a:xfrm>
            <a:off x="1905000" y="4843462"/>
            <a:ext cx="5105400" cy="719138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s-ES_tradnl" sz="1600" b="1" dirty="0">
                <a:solidFill>
                  <a:srgbClr val="FF0000"/>
                </a:solidFill>
                <a:latin typeface="Comic Sans MS" pitchFamily="66" charset="0"/>
              </a:rPr>
              <a:t>6</a:t>
            </a:r>
            <a:r>
              <a:rPr lang="es-ES_tradnl" sz="1600" b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es-ES_tradnl" sz="1600" b="1" dirty="0" smtClean="0">
                <a:latin typeface="Comic Sans MS" pitchFamily="66" charset="0"/>
              </a:rPr>
              <a:t>  </a:t>
            </a:r>
            <a:r>
              <a:rPr lang="es-ES_tradnl" sz="1600" b="1" dirty="0">
                <a:latin typeface="Comic Sans MS" pitchFamily="66" charset="0"/>
              </a:rPr>
              <a:t>CASI CADA PROGRAMA LOS</a:t>
            </a:r>
          </a:p>
          <a:p>
            <a:pPr algn="ctr"/>
            <a:r>
              <a:rPr lang="es-ES_tradnl" sz="1600" b="1" dirty="0">
                <a:latin typeface="Comic Sans MS" pitchFamily="66" charset="0"/>
              </a:rPr>
              <a:t>SATISFACE COMPLETAMENTE</a:t>
            </a:r>
            <a:endParaRPr lang="es-ES_tradnl" sz="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357</Words>
  <Application>Microsoft Office PowerPoint</Application>
  <PresentationFormat>On-screen Show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Melchor Ferreyra</dc:creator>
  <cp:lastModifiedBy>Melchor Ferreyra</cp:lastModifiedBy>
  <cp:revision>9</cp:revision>
  <dcterms:created xsi:type="dcterms:W3CDTF">2012-06-28T18:25:15Z</dcterms:created>
  <dcterms:modified xsi:type="dcterms:W3CDTF">2012-06-28T19:21:29Z</dcterms:modified>
</cp:coreProperties>
</file>